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5" r:id="rId6"/>
    <p:sldId id="263" r:id="rId7"/>
    <p:sldId id="264" r:id="rId8"/>
    <p:sldId id="260" r:id="rId9"/>
    <p:sldId id="266" r:id="rId10"/>
    <p:sldId id="262" r:id="rId11"/>
    <p:sldId id="267" r:id="rId12"/>
    <p:sldId id="284" r:id="rId13"/>
    <p:sldId id="28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85"/>
    <p:restoredTop sz="91463"/>
  </p:normalViewPr>
  <p:slideViewPr>
    <p:cSldViewPr snapToGrid="0" snapToObjects="1">
      <p:cViewPr varScale="1">
        <p:scale>
          <a:sx n="117" d="100"/>
          <a:sy n="117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3.xml"/></Relationships>
</file>

<file path=ppt/media/image1.png>
</file>

<file path=ppt/media/image2.jpg>
</file>

<file path=ppt/media/image3.jp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B7E05F-2A75-E748-96AD-4821C0695FDC}" type="datetimeFigureOut">
              <a:rPr lang="en-US" smtClean="0"/>
              <a:t>2/23/19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F5A5C-8D87-FF49-A4CF-5E5DE2D6C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08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Students play rock, paper scissors for 5 minutes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F5A5C-8D87-FF49-A4CF-5E5DE2D6C35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789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E1A7C-809F-D348-AD65-C22483A27A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DD0B0-024A-4F4D-BA3A-93CACAA3B8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5BD9E-DBE6-4C45-B188-8E1C83662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7D22C-A044-B744-9EA2-2BD08423D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D1766-3B1F-AE48-9F7D-F82E411F1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05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6D07C-0DE2-EB42-84E9-D70A624C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1A7DD5-B0F2-3940-9AF8-ACF17FF973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DDA5B-FDBF-4142-B395-FB65522BE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CEC10-4AC1-2E4C-A32A-DB608BDB6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6AD5E-0080-A644-B309-48237A703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806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BD522D-65EC-3E47-A6B4-2E80B89E42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0673B5-94D8-C14C-85F3-350D7D8DC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8633D-F1F0-AE4A-A0E1-DB27B4310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5CD8F-F482-6143-A82E-0DC4DB9FF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0762C-5A1D-4B4B-AFFB-F18860CEE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07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6E8F0-14B4-6B48-849E-F75AF3F96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9EE45-0154-254D-8AFC-9AF480B74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1BA27-EF10-D94E-BA38-9E9EA855A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FEC9B3-063A-6140-933E-64A1B63C3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744F0-8E7F-BD49-93A0-C029EC7DC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301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EBE68-308F-2747-ADA7-18754578B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3636F6-870B-B64F-9AB4-0AA6F57DE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C7F7D-4F77-7348-9E57-C1FF0F8FF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00704-38E3-9342-A579-0675DE9E5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5362E-09C6-184C-B507-8FA9F80BE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593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CB893-BDAE-6E47-80E1-7E4F721B8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83F12-0F82-3D48-A054-C3F38A58A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5661A-8BDE-DB48-B59D-AC15674427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A25E7F-6959-4544-99E8-15ECD2F50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10112-47F6-3349-BDAE-9083F1D31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71C83-85B0-6D4D-866C-8ED6811F3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9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F20A-4CE3-E245-9D14-3AC261852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347D8-00EB-EE4D-8044-77D1FED30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ADFB9-78B0-7641-A8E8-A245B035E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D544F-AC15-7141-9329-85650A750D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B6FFAA-669F-C840-AE3F-768BFBCA33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306C03-4419-F540-B7D2-394FBEBFD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B9BE79-1984-0746-9199-54FD329FA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285707-31CA-144A-974D-FDF5EBEEF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167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48C92-9708-2147-9031-AB7F4356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1A01B3-39F2-794F-8A4D-48FB3E3B0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76390-AE62-854C-A679-9E977A6A7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61A0D5-96DB-3844-AAE9-914E3B06E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967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A0BE2A-4E3E-3E4C-BB63-8F8E4393B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57867D-FC38-B849-BFD1-4EEF72A6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6C579C-7463-084A-B3F6-EE78DFE75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4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20310-2F54-354B-8127-A8B0D6F49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5C20E-23F4-6F4A-9589-97B18EAD3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9B65B-0B34-1A4E-A010-6F9F87076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F34B9-323C-6647-831F-7CAB92DE2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7E673-C81A-EC41-B3AD-03909EC01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0D7D8E-FA0E-A544-AA64-69EC6435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348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502D8-560A-F640-8645-956BE5FB5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BC0643-339D-EC44-AC2C-C9F111C664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DE0632-9E68-D64E-92D1-9470AA542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73B19-3738-114B-90D1-0A5443809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ABC4B-AF01-354D-8C62-39AD753DD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B186D8-A392-F440-8436-E952E0497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110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18CE8C-4E6B-514D-82F6-3A5027F83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FF5EB-BF67-6046-A33F-1333410BA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2C35F-9D6C-3E46-A647-2D60A10FD7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CD7D7-3B43-BB45-919D-E4679A8A6977}" type="datetimeFigureOut">
              <a:rPr lang="en-US" smtClean="0"/>
              <a:t>2/23/19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6D960-BF56-AC4F-8601-65BFE3CF25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77E0B-C55A-1E47-9A19-7DCBB662B0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2F20D-DBD0-934D-8A69-9918B5B8E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48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B4971-8BE1-9E48-93BE-424D1CEA62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we use the </a:t>
            </a:r>
            <a:br>
              <a:rPr lang="en-US" dirty="0"/>
            </a:br>
            <a:r>
              <a:rPr lang="en-US" dirty="0"/>
              <a:t>materials we do</a:t>
            </a:r>
          </a:p>
        </p:txBody>
      </p:sp>
    </p:spTree>
    <p:extLst>
      <p:ext uri="{BB962C8B-B14F-4D97-AF65-F5344CB8AC3E}">
        <p14:creationId xmlns:p14="http://schemas.microsoft.com/office/powerpoint/2010/main" val="418779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3EBAD-BD73-634B-A816-F69C4AC4C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89236-25AF-A647-8D47-519BCE81E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48849" cy="4351338"/>
          </a:xfrm>
        </p:spPr>
        <p:txBody>
          <a:bodyPr/>
          <a:lstStyle/>
          <a:p>
            <a:r>
              <a:rPr lang="en-AU" dirty="0"/>
              <a:t>1. Rock beats scissors, because rock blunts scissors due to its hardness</a:t>
            </a:r>
          </a:p>
          <a:p>
            <a:r>
              <a:rPr lang="en-AU" dirty="0"/>
              <a:t>2. Scissors beat paper, because scissors cut paper, due to their ability to be sharp and strong</a:t>
            </a:r>
          </a:p>
          <a:p>
            <a:r>
              <a:rPr lang="en-AU" dirty="0"/>
              <a:t>3. Paper beats rock, because paper wraps up rock, due to its thickness, weight, texture, folding endurance, strength and size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C4193-689D-F94B-842A-A5B7B8E16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072700" y="1307843"/>
            <a:ext cx="5656305" cy="377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074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0C75F-A07F-8A4A-BDF6-3FBAB7C2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Describe the properties of the following:-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983A9-8EB9-BF49-A3FA-E6745CB5A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Plastic plate</a:t>
            </a:r>
          </a:p>
          <a:p>
            <a:r>
              <a:rPr lang="en-US" dirty="0"/>
              <a:t>Sock</a:t>
            </a:r>
          </a:p>
          <a:p>
            <a:r>
              <a:rPr lang="en-US" dirty="0"/>
              <a:t>Teabag</a:t>
            </a:r>
          </a:p>
          <a:p>
            <a:r>
              <a:rPr lang="en-US" dirty="0"/>
              <a:t>Paper towel</a:t>
            </a:r>
          </a:p>
          <a:p>
            <a:r>
              <a:rPr lang="en-US" dirty="0"/>
              <a:t>Spoon</a:t>
            </a:r>
          </a:p>
          <a:p>
            <a:r>
              <a:rPr lang="en-US"/>
              <a:t>Balloon</a:t>
            </a:r>
          </a:p>
        </p:txBody>
      </p:sp>
    </p:spTree>
    <p:extLst>
      <p:ext uri="{BB962C8B-B14F-4D97-AF65-F5344CB8AC3E}">
        <p14:creationId xmlns:p14="http://schemas.microsoft.com/office/powerpoint/2010/main" val="1232157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rom liquid fire to sword.mp4">
            <a:hlinkClick r:id="" action="ppaction://media"/>
            <a:extLst>
              <a:ext uri="{FF2B5EF4-FFF2-40B4-BE49-F238E27FC236}">
                <a16:creationId xmlns:a16="http://schemas.microsoft.com/office/drawing/2014/main" id="{EC0C4574-651F-D341-84A5-229E38D48A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6" y="17396"/>
            <a:ext cx="12189664" cy="6850907"/>
          </a:xfrm>
        </p:spPr>
      </p:pic>
    </p:spTree>
    <p:extLst>
      <p:ext uri="{BB962C8B-B14F-4D97-AF65-F5344CB8AC3E}">
        <p14:creationId xmlns:p14="http://schemas.microsoft.com/office/powerpoint/2010/main" val="283205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8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3C6DA-EA33-5444-B753-03C454581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A72D73-1FFF-B049-BC6E-2155ED13C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68301" y="-269206"/>
            <a:ext cx="13063023" cy="7347951"/>
          </a:xfrm>
        </p:spPr>
      </p:pic>
    </p:spTree>
    <p:extLst>
      <p:ext uri="{BB962C8B-B14F-4D97-AF65-F5344CB8AC3E}">
        <p14:creationId xmlns:p14="http://schemas.microsoft.com/office/powerpoint/2010/main" val="2468003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E2E93-72C0-0E49-80B4-88CE424E6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57901-9168-7A4A-8671-BAC9D94ED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word “atom” is used to describe those particles that cannot be broken down any further by chemical means</a:t>
            </a:r>
          </a:p>
          <a:p>
            <a:r>
              <a:rPr lang="en-US" dirty="0"/>
              <a:t> The smallest atom in terms of mass is the Hydrogen atom.  </a:t>
            </a:r>
          </a:p>
          <a:p>
            <a:r>
              <a:rPr lang="en-US" dirty="0"/>
              <a:t>Next is Helium</a:t>
            </a:r>
          </a:p>
          <a:p>
            <a:r>
              <a:rPr lang="en-US" dirty="0">
                <a:solidFill>
                  <a:schemeClr val="accent1"/>
                </a:solidFill>
              </a:rPr>
              <a:t>An element is a pure substance made of only one type of atom.  </a:t>
            </a:r>
          </a:p>
          <a:p>
            <a:r>
              <a:rPr lang="en-US" dirty="0">
                <a:solidFill>
                  <a:schemeClr val="accent1"/>
                </a:solidFill>
              </a:rPr>
              <a:t>All the atoms in the element are identical</a:t>
            </a:r>
          </a:p>
        </p:txBody>
      </p:sp>
    </p:spTree>
    <p:extLst>
      <p:ext uri="{BB962C8B-B14F-4D97-AF65-F5344CB8AC3E}">
        <p14:creationId xmlns:p14="http://schemas.microsoft.com/office/powerpoint/2010/main" val="4220168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FE331-F1E0-6044-93FA-AB61B205B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elements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F6486-49DD-0447-9191-29D5866C4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cannot be broken down into other substances because they are already the simplest substances.</a:t>
            </a:r>
          </a:p>
          <a:p>
            <a:r>
              <a:rPr lang="en-US" dirty="0"/>
              <a:t>They can be thought of as being “elementary”, which is the origin of the name element., </a:t>
            </a:r>
          </a:p>
          <a:p>
            <a:r>
              <a:rPr lang="en-US" dirty="0"/>
              <a:t>The element is the substance that can be observed and has properties that can be measured.</a:t>
            </a:r>
          </a:p>
          <a:p>
            <a:r>
              <a:rPr lang="en-US" dirty="0"/>
              <a:t>Atoms are far too small to be observed and are incredibly difficult to measure.</a:t>
            </a:r>
          </a:p>
        </p:txBody>
      </p:sp>
    </p:spTree>
    <p:extLst>
      <p:ext uri="{BB962C8B-B14F-4D97-AF65-F5344CB8AC3E}">
        <p14:creationId xmlns:p14="http://schemas.microsoft.com/office/powerpoint/2010/main" val="3405178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FEABC-66DF-C64F-B0E0-D6A2DAAF2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Lesson outcomes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35F3A-4912-3F4C-A2DD-A8D6D53DD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At the end of this activity students will be able to </a:t>
            </a:r>
          </a:p>
          <a:p>
            <a:pPr lvl="1"/>
            <a:r>
              <a:rPr lang="en-AU" dirty="0"/>
              <a:t>identify some properties of materials</a:t>
            </a:r>
          </a:p>
          <a:p>
            <a:pPr lvl="1"/>
            <a:r>
              <a:rPr lang="en-AU" dirty="0"/>
              <a:t>describe how the properties of materials are related to their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955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809A0-76A6-C747-9452-54AD785C8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Successful learning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6D76-169E-374D-A873-E68157E15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40390" cy="4351338"/>
          </a:xfrm>
        </p:spPr>
        <p:txBody>
          <a:bodyPr/>
          <a:lstStyle/>
          <a:p>
            <a:r>
              <a:rPr lang="en-AU" dirty="0"/>
              <a:t>Be able to explain how the properties of everyday materials that make them useful?</a:t>
            </a:r>
          </a:p>
          <a:p>
            <a:r>
              <a:rPr lang="en-AU" dirty="0"/>
              <a:t>Instead of focusing on the more easily observable properties such as colour and shape, discuss why an item is made from the its material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493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80968-0FA9-5E40-9731-2E9F2E385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It’s a Material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ACAC7-8597-4644-805B-A289BEDDD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230" y="1459865"/>
            <a:ext cx="10515600" cy="4351338"/>
          </a:xfrm>
        </p:spPr>
        <p:txBody>
          <a:bodyPr/>
          <a:lstStyle/>
          <a:p>
            <a:r>
              <a:rPr lang="en-AU" dirty="0"/>
              <a:t>Step 1: List five materials you see around you.</a:t>
            </a:r>
          </a:p>
          <a:p>
            <a:r>
              <a:rPr lang="en-AU" dirty="0"/>
              <a:t>Step 2: Next to each material write down where and how each is being used. </a:t>
            </a:r>
          </a:p>
          <a:p>
            <a:r>
              <a:rPr lang="en-US" dirty="0"/>
              <a:t>Example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92BB0D4-A6DF-FC45-86CC-3F7443220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879735"/>
              </p:ext>
            </p:extLst>
          </p:nvPr>
        </p:nvGraphicFramePr>
        <p:xfrm>
          <a:off x="2820670" y="2640331"/>
          <a:ext cx="8128000" cy="17259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6842487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41437153"/>
                    </a:ext>
                  </a:extLst>
                </a:gridCol>
              </a:tblGrid>
              <a:tr h="575310">
                <a:tc>
                  <a:txBody>
                    <a:bodyPr/>
                    <a:lstStyle/>
                    <a:p>
                      <a:r>
                        <a:rPr lang="en-US" sz="2800" dirty="0"/>
                        <a:t>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8003241"/>
                  </a:ext>
                </a:extLst>
              </a:tr>
              <a:tr h="575310">
                <a:tc>
                  <a:txBody>
                    <a:bodyPr/>
                    <a:lstStyle/>
                    <a:p>
                      <a:r>
                        <a:rPr lang="en-US" sz="2800" dirty="0"/>
                        <a:t>Metal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To make scissors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5804906"/>
                  </a:ext>
                </a:extLst>
              </a:tr>
              <a:tr h="575310">
                <a:tc>
                  <a:txBody>
                    <a:bodyPr/>
                    <a:lstStyle/>
                    <a:p>
                      <a:r>
                        <a:rPr lang="en-US" sz="2800" dirty="0"/>
                        <a:t>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To write 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6800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3686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481DF-740C-7347-BCE4-DD32EFAF5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15EFF-2951-A444-8770-31E26E9E8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28410" cy="3832225"/>
          </a:xfrm>
        </p:spPr>
        <p:txBody>
          <a:bodyPr/>
          <a:lstStyle/>
          <a:p>
            <a:r>
              <a:rPr lang="en-AU" dirty="0"/>
              <a:t>Select one material from your table and write down the properties that make it useful for its task. </a:t>
            </a:r>
          </a:p>
          <a:p>
            <a:r>
              <a:rPr lang="en-AU" dirty="0"/>
              <a:t>What are some other uses for this material?</a:t>
            </a:r>
          </a:p>
          <a:p>
            <a:r>
              <a:rPr lang="en-AU" dirty="0"/>
              <a:t>Example:</a:t>
            </a:r>
          </a:p>
          <a:p>
            <a:pPr lvl="1"/>
            <a:r>
              <a:rPr lang="en-AU" dirty="0"/>
              <a:t>Metal is used because it is hard and can be sharpened.</a:t>
            </a:r>
          </a:p>
          <a:p>
            <a:endParaRPr lang="en-AU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D34941-C95E-C14C-902B-D6A25615E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681840" y="1973315"/>
            <a:ext cx="6374533" cy="296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512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23C92-E966-854C-A784-6688CD9F5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070" y="0"/>
            <a:ext cx="10515600" cy="1325563"/>
          </a:xfrm>
        </p:spPr>
        <p:txBody>
          <a:bodyPr/>
          <a:lstStyle/>
          <a:p>
            <a:r>
              <a:rPr lang="en-US" dirty="0"/>
              <a:t>Rock, Paper, Scissors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4A3D-3DD8-6D49-A8CD-8D874D637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209" y="1474470"/>
            <a:ext cx="11277909" cy="5006340"/>
          </a:xfrm>
        </p:spPr>
        <p:txBody>
          <a:bodyPr>
            <a:normAutofit/>
          </a:bodyPr>
          <a:lstStyle/>
          <a:p>
            <a:r>
              <a:rPr lang="en-AU" dirty="0"/>
              <a:t>In Rock, Paper, Scissors, students use their hands to represent each item.</a:t>
            </a:r>
          </a:p>
          <a:p>
            <a:r>
              <a:rPr lang="en-AU" dirty="0"/>
              <a:t>Each participant shakes a fist three times and on the third shake forms one of the three shapes with their hand. </a:t>
            </a:r>
          </a:p>
          <a:p>
            <a:r>
              <a:rPr lang="en-AU" dirty="0"/>
              <a:t>If both participants form the same shape it is a draw. </a:t>
            </a:r>
          </a:p>
          <a:p>
            <a:r>
              <a:rPr lang="en-AU" dirty="0"/>
              <a:t>If students form different shapes, the following rules apply:</a:t>
            </a:r>
          </a:p>
          <a:p>
            <a:r>
              <a:rPr lang="en-AU" dirty="0"/>
              <a:t>1. Rock beats scissors</a:t>
            </a:r>
          </a:p>
          <a:p>
            <a:r>
              <a:rPr lang="en-AU" dirty="0"/>
              <a:t>2. Scissors beat paper</a:t>
            </a:r>
          </a:p>
          <a:p>
            <a:r>
              <a:rPr lang="en-AU" dirty="0"/>
              <a:t>3. Paper beats rock </a:t>
            </a:r>
          </a:p>
          <a:p>
            <a:r>
              <a:rPr lang="en-AU" dirty="0"/>
              <a:t>The winner is the first person to win three times.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61700B-0EEB-F64C-A7B7-4CEB026E4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4378" y="4169410"/>
            <a:ext cx="35052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181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3186-71B2-E543-B362-8EC27851B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use the materials we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EBCE3-D1DA-844D-A575-6A9BB537D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06297" cy="4351338"/>
          </a:xfrm>
        </p:spPr>
        <p:txBody>
          <a:bodyPr/>
          <a:lstStyle/>
          <a:p>
            <a:r>
              <a:rPr lang="en-US" dirty="0"/>
              <a:t>What are the properties of rock that mean they “beat’ scissors?</a:t>
            </a:r>
          </a:p>
          <a:p>
            <a:r>
              <a:rPr lang="en-US" dirty="0"/>
              <a:t>What are the properties of scissors mean they “beat” paper?</a:t>
            </a:r>
          </a:p>
          <a:p>
            <a:r>
              <a:rPr lang="en-US" dirty="0"/>
              <a:t>What are the properties of paper mean it ”beats” rock?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These are physical properties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0BBF5-19FD-4C4F-9605-E13AD9E67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369264" y="1641476"/>
            <a:ext cx="5656305" cy="377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787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157990E5B9394AB60DC397E95032F9" ma:contentTypeVersion="16" ma:contentTypeDescription="Create a new document." ma:contentTypeScope="" ma:versionID="02697e3214b2f55142a2e7b89ba6de54">
  <xsd:schema xmlns:xsd="http://www.w3.org/2001/XMLSchema" xmlns:xs="http://www.w3.org/2001/XMLSchema" xmlns:p="http://schemas.microsoft.com/office/2006/metadata/properties" xmlns:ns2="8f659357-f805-491c-ad0b-5621b2de6466" xmlns:ns3="d5c732d2-f217-444a-91d8-37c5714ca695" targetNamespace="http://schemas.microsoft.com/office/2006/metadata/properties" ma:root="true" ma:fieldsID="67be6965022b95aa9d7585358a9bb7fc" ns2:_="" ns3:_="">
    <xsd:import namespace="8f659357-f805-491c-ad0b-5621b2de6466"/>
    <xsd:import namespace="d5c732d2-f217-444a-91d8-37c5714c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659357-f805-491c-ad0b-5621b2de64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LengthInSeconds" ma:index="14" nillable="true" ma:displayName="Length (seconds)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a606fe5-00d0-49e1-aa33-d9ffd020910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c732d2-f217-444a-91d8-37c5714c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87221a7-1fed-4694-a1ec-bb608177e353}" ma:internalName="TaxCatchAll" ma:showField="CatchAllData" ma:web="d5c732d2-f217-444a-91d8-37c5714ca69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5c732d2-f217-444a-91d8-37c5714ca695" xsi:nil="true"/>
    <lcf76f155ced4ddcb4097134ff3c332f xmlns="8f659357-f805-491c-ad0b-5621b2de6466">
      <Terms xmlns="http://schemas.microsoft.com/office/infopath/2007/PartnerControls"/>
    </lcf76f155ced4ddcb4097134ff3c332f>
    <MediaLengthInSeconds xmlns="8f659357-f805-491c-ad0b-5621b2de6466" xsi:nil="true"/>
  </documentManagement>
</p:properties>
</file>

<file path=customXml/itemProps1.xml><?xml version="1.0" encoding="utf-8"?>
<ds:datastoreItem xmlns:ds="http://schemas.openxmlformats.org/officeDocument/2006/customXml" ds:itemID="{D1D658EE-27E5-440F-8AF4-28BA5B2109A2}"/>
</file>

<file path=customXml/itemProps2.xml><?xml version="1.0" encoding="utf-8"?>
<ds:datastoreItem xmlns:ds="http://schemas.openxmlformats.org/officeDocument/2006/customXml" ds:itemID="{00FED9E6-7A4D-46F0-9535-4C5C39566D9B}"/>
</file>

<file path=customXml/itemProps3.xml><?xml version="1.0" encoding="utf-8"?>
<ds:datastoreItem xmlns:ds="http://schemas.openxmlformats.org/officeDocument/2006/customXml" ds:itemID="{AD9F126B-5C28-4DB0-9E97-3FA570401A68}"/>
</file>

<file path=docProps/app.xml><?xml version="1.0" encoding="utf-8"?>
<Properties xmlns="http://schemas.openxmlformats.org/officeDocument/2006/extended-properties" xmlns:vt="http://schemas.openxmlformats.org/officeDocument/2006/docPropsVTypes">
  <TotalTime>4657</TotalTime>
  <Words>523</Words>
  <Application>Microsoft Macintosh PowerPoint</Application>
  <PresentationFormat>Widescreen</PresentationFormat>
  <Paragraphs>63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Why we use the  materials we do</vt:lpstr>
      <vt:lpstr>Recap</vt:lpstr>
      <vt:lpstr>What are elements recap</vt:lpstr>
      <vt:lpstr>Lesson outcomes</vt:lpstr>
      <vt:lpstr>Successful learning criteria</vt:lpstr>
      <vt:lpstr>It’s a Material World</vt:lpstr>
      <vt:lpstr>Discussion</vt:lpstr>
      <vt:lpstr>Rock, Paper, Scissors</vt:lpstr>
      <vt:lpstr>Why we use the materials we do</vt:lpstr>
      <vt:lpstr>Answers</vt:lpstr>
      <vt:lpstr>Describe the properties of the following:-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Atoms and elements make up matter</dc:title>
  <dc:creator>sandra.burns@bigpond.com</dc:creator>
  <cp:lastModifiedBy>sandra.burns@bigpond.com</cp:lastModifiedBy>
  <cp:revision>27</cp:revision>
  <dcterms:created xsi:type="dcterms:W3CDTF">2019-02-10T01:01:21Z</dcterms:created>
  <dcterms:modified xsi:type="dcterms:W3CDTF">2019-02-23T06:09:34Z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0x010100C8157990E5B9394AB60DC397E95032F9</vt:lpwstr>
  </property>
  <property fmtid="{D5CDD505-2E9C-101B-9397-08002B2CF9AE}" pid="3" name="Order">
    <vt:lpwstr>39800.0000000000</vt:lpwstr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